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54"/>
  </p:notesMasterIdLst>
  <p:handoutMasterIdLst>
    <p:handoutMasterId r:id="rId55"/>
  </p:handoutMasterIdLst>
  <p:sldIdLst>
    <p:sldId id="256" r:id="rId3"/>
    <p:sldId id="424" r:id="rId4"/>
    <p:sldId id="618" r:id="rId5"/>
    <p:sldId id="673" r:id="rId6"/>
    <p:sldId id="672" r:id="rId7"/>
    <p:sldId id="674" r:id="rId8"/>
    <p:sldId id="675" r:id="rId9"/>
    <p:sldId id="677" r:id="rId10"/>
    <p:sldId id="678" r:id="rId11"/>
    <p:sldId id="679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687" r:id="rId20"/>
    <p:sldId id="689" r:id="rId21"/>
    <p:sldId id="688" r:id="rId22"/>
    <p:sldId id="690" r:id="rId23"/>
    <p:sldId id="691" r:id="rId24"/>
    <p:sldId id="699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700" r:id="rId33"/>
    <p:sldId id="701" r:id="rId34"/>
    <p:sldId id="702" r:id="rId35"/>
    <p:sldId id="703" r:id="rId36"/>
    <p:sldId id="707" r:id="rId37"/>
    <p:sldId id="708" r:id="rId38"/>
    <p:sldId id="709" r:id="rId39"/>
    <p:sldId id="704" r:id="rId40"/>
    <p:sldId id="714" r:id="rId41"/>
    <p:sldId id="710" r:id="rId42"/>
    <p:sldId id="711" r:id="rId43"/>
    <p:sldId id="712" r:id="rId44"/>
    <p:sldId id="715" r:id="rId45"/>
    <p:sldId id="705" r:id="rId46"/>
    <p:sldId id="718" r:id="rId47"/>
    <p:sldId id="706" r:id="rId48"/>
    <p:sldId id="719" r:id="rId49"/>
    <p:sldId id="720" r:id="rId50"/>
    <p:sldId id="716" r:id="rId51"/>
    <p:sldId id="717" r:id="rId52"/>
    <p:sldId id="39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6"/>
    <p:restoredTop sz="89650" autoAdjust="0"/>
  </p:normalViewPr>
  <p:slideViewPr>
    <p:cSldViewPr snapToGrid="0" snapToObjects="1">
      <p:cViewPr varScale="1">
        <p:scale>
          <a:sx n="92" d="100"/>
          <a:sy n="92" d="100"/>
        </p:scale>
        <p:origin x="1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Orange arrows</a:t>
            </a:r>
            <a:r>
              <a:rPr lang="en-US" baseline="0" dirty="0"/>
              <a:t> are the loadings for each predictor (top axis (first PC loading) and right axis (second PC loading)).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</a:t>
            </a:r>
            <a:r>
              <a:rPr lang="en-US" baseline="0" dirty="0"/>
              <a:t>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 session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raw number of purchase; Center: scaled</a:t>
            </a:r>
            <a:r>
              <a:rPr lang="en-US" baseline="0" dirty="0"/>
              <a:t> by standard deviation; Right: scaled by dollar amount of purchase.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session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???" TargetMode="External"/><Relationship Id="rId3" Type="http://schemas.openxmlformats.org/officeDocument/2006/relationships/slideLayout" Target="../slideLayouts/slideLayout14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4/25/18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68043"/>
                </a:solidFill>
              </a:rPr>
              <a:t>Statistical Analysis and Learning (SAL): Unsupervised Learning, ISL Ch10</a:t>
            </a:r>
            <a:br>
              <a:rPr lang="en-US" sz="4000" b="1" dirty="0">
                <a:solidFill>
                  <a:srgbClr val="168043"/>
                </a:solidFill>
              </a:rPr>
            </a:br>
            <a:r>
              <a:rPr lang="en-US" sz="2000" b="1" u="sng" dirty="0">
                <a:solidFill>
                  <a:srgbClr val="168043"/>
                </a:solidFill>
              </a:rPr>
              <a:t>Textbook</a:t>
            </a:r>
            <a:r>
              <a:rPr lang="en-US" sz="2000" b="1" dirty="0">
                <a:solidFill>
                  <a:srgbClr val="168043"/>
                </a:solidFill>
              </a:rPr>
              <a:t>: </a:t>
            </a:r>
            <a:r>
              <a:rPr lang="en-US" sz="2000" b="1" i="1" dirty="0">
                <a:solidFill>
                  <a:srgbClr val="168043"/>
                </a:solidFill>
              </a:rPr>
              <a:t>An Introduction to Statistical Learning (ISL)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>
                <a:solidFill>
                  <a:srgbClr val="A60000"/>
                </a:solidFill>
              </a:rPr>
              <a:t>LBJ School of Public Affairs</a:t>
            </a:r>
          </a:p>
          <a:p>
            <a:r>
              <a:rPr lang="en-US" dirty="0">
                <a:solidFill>
                  <a:schemeClr val="tx1"/>
                </a:solidFill>
              </a:rPr>
              <a:t>The University of Texas at Austin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400" i="1" dirty="0">
                <a:solidFill>
                  <a:schemeClr val="tx1"/>
                </a:solidFill>
              </a:rPr>
              <a:t>25</a:t>
            </a:r>
            <a:r>
              <a:rPr lang="en-US" sz="2400" i="1" baseline="30000" dirty="0">
                <a:solidFill>
                  <a:schemeClr val="tx1"/>
                </a:solidFill>
              </a:rPr>
              <a:t>th</a:t>
            </a:r>
            <a:r>
              <a:rPr lang="en-US" sz="2400" i="1" dirty="0">
                <a:solidFill>
                  <a:schemeClr val="tx1"/>
                </a:solidFill>
              </a:rPr>
              <a:t> April 2018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094"/>
            <a:ext cx="9144000" cy="294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83710"/>
            <a:ext cx="9144000" cy="1659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495" y="4219294"/>
            <a:ext cx="1270000" cy="444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93495" y="3991576"/>
            <a:ext cx="0" cy="294244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268" y="2935820"/>
            <a:ext cx="19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First principal component scores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58495" y="3258985"/>
            <a:ext cx="635000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31272" y="2642877"/>
            <a:ext cx="19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loadings (first PC)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27817" y="2921313"/>
            <a:ext cx="1134636" cy="199394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8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0"/>
            <a:ext cx="9144000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0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29"/>
            <a:ext cx="9144000" cy="2388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6947"/>
            <a:ext cx="9144000" cy="1280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278" y="3115700"/>
            <a:ext cx="19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 principal component scores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43505" y="3438865"/>
            <a:ext cx="635000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4200" y="2853554"/>
            <a:ext cx="21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loadings (second PC)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57797" y="3026243"/>
            <a:ext cx="1104656" cy="256603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851958"/>
            <a:ext cx="9144000" cy="2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1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0"/>
            <a:ext cx="667543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317" y="229815"/>
            <a:ext cx="7898862" cy="511156"/>
          </a:xfrm>
        </p:spPr>
        <p:txBody>
          <a:bodyPr/>
          <a:lstStyle/>
          <a:p>
            <a:r>
              <a:rPr lang="en-US" b="1" dirty="0"/>
              <a:t>PCA: </a:t>
            </a:r>
            <a:r>
              <a:rPr lang="en-US" b="1" dirty="0" err="1"/>
              <a:t>Biplot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957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Scaling of Variables in PCA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667"/>
            <a:ext cx="9144000" cy="1345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2" y="2405202"/>
            <a:ext cx="8322235" cy="44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Proportion of Variation Explained (PVE)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Proportion of Variation Explained (PVE)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40"/>
            <a:ext cx="9144000" cy="348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62" y="4340021"/>
            <a:ext cx="8044596" cy="25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Scree Plot and Elbow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6726"/>
          <a:stretch/>
        </p:blipFill>
        <p:spPr>
          <a:xfrm>
            <a:off x="0" y="850900"/>
            <a:ext cx="9144000" cy="3998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1823"/>
            <a:ext cx="9144000" cy="9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>
                <a:latin typeface="Apple Chancery"/>
                <a:cs typeface="Apple Chancery"/>
              </a:rPr>
              <a:t>Clustering Methods</a:t>
            </a:r>
          </a:p>
        </p:txBody>
      </p:sp>
    </p:spTree>
    <p:extLst>
      <p:ext uri="{BB962C8B-B14F-4D97-AF65-F5344CB8AC3E}">
        <p14:creationId xmlns:p14="http://schemas.microsoft.com/office/powerpoint/2010/main" val="327957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Unless otherwise noted, all material in this presentation are from this course’s textbook, </a:t>
            </a:r>
            <a:r>
              <a:rPr lang="en-US" sz="2800" i="1" dirty="0"/>
              <a:t>An Introduction to Statistical Learning (ISL)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2800"/>
            <a:ext cx="9144000" cy="26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018"/>
            <a:ext cx="9144000" cy="235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41" y="3769031"/>
            <a:ext cx="9144000" cy="24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0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300"/>
            <a:ext cx="9144000" cy="33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2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671"/>
            <a:ext cx="9144000" cy="2387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83" y="3705870"/>
            <a:ext cx="6709753" cy="31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801"/>
            <a:ext cx="9144000" cy="676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2978"/>
            <a:ext cx="9144000" cy="26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747"/>
            <a:ext cx="9144000" cy="195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8635"/>
            <a:ext cx="9144000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060824"/>
            <a:ext cx="9144000" cy="277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65" y="3727654"/>
            <a:ext cx="7306235" cy="33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4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0"/>
            <a:ext cx="6912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920"/>
            <a:ext cx="9144000" cy="140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4330"/>
            <a:ext cx="9144000" cy="16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7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0"/>
            <a:ext cx="6819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4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9144000" cy="43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00"/>
            <a:ext cx="9144000" cy="20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7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Hierarchical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712"/>
            <a:ext cx="9144000" cy="1028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5113"/>
            <a:ext cx="9144000" cy="14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Hierarchical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33" y="1282700"/>
            <a:ext cx="3401054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87" y="850900"/>
            <a:ext cx="31623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7145"/>
            <a:ext cx="9144000" cy="26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2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err="1"/>
              <a:t>Dendrogram</a:t>
            </a:r>
            <a:r>
              <a:rPr lang="en-US" b="1" dirty="0"/>
              <a:t>. Leafs, fusing into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641"/>
            <a:ext cx="9144000" cy="47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err="1"/>
              <a:t>Dendrogram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00"/>
            <a:ext cx="9144000" cy="36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2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Interpreting a </a:t>
            </a:r>
            <a:r>
              <a:rPr lang="en-US" b="1" dirty="0" err="1"/>
              <a:t>Dendrogram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18" y="838202"/>
            <a:ext cx="6798235" cy="3080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966"/>
            <a:ext cx="9144000" cy="26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Interpreting a </a:t>
            </a:r>
            <a:r>
              <a:rPr lang="en-US" b="1" dirty="0" err="1"/>
              <a:t>Dendrogram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9144000" cy="17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39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Getting Clusters from a </a:t>
            </a:r>
            <a:r>
              <a:rPr lang="en-US" b="1" dirty="0" err="1"/>
              <a:t>Dendrogram</a:t>
            </a:r>
            <a:r>
              <a:rPr lang="en-US" b="1" dirty="0"/>
              <a:t>...Cuts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2" y="832588"/>
            <a:ext cx="7097059" cy="3723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4407"/>
            <a:ext cx="9144000" cy="942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00949"/>
            <a:ext cx="9144000" cy="9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Algorithm for Hierarchical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9144000" cy="4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979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4076"/>
          <a:stretch/>
        </p:blipFill>
        <p:spPr>
          <a:xfrm>
            <a:off x="6374741" y="2008682"/>
            <a:ext cx="2756122" cy="27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Challenges of 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9144000" cy="3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Algorithm for 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0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0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Linkage in Hierarchical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318556"/>
            <a:ext cx="9144000" cy="36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Algorithm for Hierarchical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144000" cy="67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Linkage in 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9144000" cy="65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Choice of Dissimilarity Measure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648"/>
            <a:ext cx="9144000" cy="1756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6695"/>
            <a:ext cx="9144000" cy="9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Choice of Dissimilarity Measure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0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Choice of Dissimilarity Measure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Choice of Dissimilarity Measure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9144000" cy="43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6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Choice of Dissimilarity Measure, Scaling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220"/>
            <a:ext cx="9144000" cy="57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5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00"/>
            <a:ext cx="9144000" cy="39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>
                <a:latin typeface="Apple Chancery"/>
                <a:cs typeface="Apple Chancery"/>
              </a:rPr>
              <a:t>Principal Component Analysis  (PCA)</a:t>
            </a:r>
          </a:p>
        </p:txBody>
      </p:sp>
    </p:spTree>
    <p:extLst>
      <p:ext uri="{BB962C8B-B14F-4D97-AF65-F5344CB8AC3E}">
        <p14:creationId xmlns:p14="http://schemas.microsoft.com/office/powerpoint/2010/main" val="342182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297"/>
            <a:ext cx="9144000" cy="48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3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/>
              <a:t>End of Lecture #14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" y="1054099"/>
            <a:ext cx="9144000" cy="271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" y="4081929"/>
            <a:ext cx="9144000" cy="19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3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6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7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3100"/>
            <a:ext cx="9144000" cy="29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8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/>
              <a:t>What are Principal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" y="1205753"/>
            <a:ext cx="9144000" cy="2234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" y="3472333"/>
            <a:ext cx="9144000" cy="1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1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36027</TotalTime>
  <Words>400</Words>
  <Application>Microsoft Macintosh PowerPoint</Application>
  <PresentationFormat>On-screen Show (4:3)</PresentationFormat>
  <Paragraphs>161</Paragraphs>
  <Slides>51</Slides>
  <Notes>49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Apple Chancery</vt:lpstr>
      <vt:lpstr>Arial</vt:lpstr>
      <vt:lpstr>Calibri</vt:lpstr>
      <vt:lpstr>Office Theme</vt:lpstr>
      <vt:lpstr>1_Office Theme</vt:lpstr>
      <vt:lpstr>???</vt:lpstr>
      <vt:lpstr>Statistical Analysis and Learning (SAL): Unsupervised Learning, ISL Ch10 Textbook: An Introduction to Statistical Learning (ISL)</vt:lpstr>
      <vt:lpstr>Note on Material</vt:lpstr>
      <vt:lpstr>Unsupervised Learning</vt:lpstr>
      <vt:lpstr>Challenges of Unsupervised Learning</vt:lpstr>
      <vt:lpstr>Principal Component Analysis  (PCA)</vt:lpstr>
      <vt:lpstr>PCA</vt:lpstr>
      <vt:lpstr>What are Principal Components?</vt:lpstr>
      <vt:lpstr>What are Principal Components?</vt:lpstr>
      <vt:lpstr>What are Principal Components?</vt:lpstr>
      <vt:lpstr>What are Principal Components?</vt:lpstr>
      <vt:lpstr>What are Principal Components?</vt:lpstr>
      <vt:lpstr>What are Principal Components?</vt:lpstr>
      <vt:lpstr>What are Principal Components?</vt:lpstr>
      <vt:lpstr>PCA: Biplot</vt:lpstr>
      <vt:lpstr>Scaling of Variables in PCA</vt:lpstr>
      <vt:lpstr>Proportion of Variation Explained (PVE)</vt:lpstr>
      <vt:lpstr>Proportion of Variation Explained (PVE)</vt:lpstr>
      <vt:lpstr>Scree Plot and Elbow</vt:lpstr>
      <vt:lpstr>Clustering Methods</vt:lpstr>
      <vt:lpstr>Clustering</vt:lpstr>
      <vt:lpstr>Clustering</vt:lpstr>
      <vt:lpstr>Clustering</vt:lpstr>
      <vt:lpstr>K-Means Clustering</vt:lpstr>
      <vt:lpstr>K-Means Clustering</vt:lpstr>
      <vt:lpstr>K-Means Clustering</vt:lpstr>
      <vt:lpstr>K-Means Clustering</vt:lpstr>
      <vt:lpstr>PowerPoint Presentation</vt:lpstr>
      <vt:lpstr>K-Means Clustering</vt:lpstr>
      <vt:lpstr>PowerPoint Presentation</vt:lpstr>
      <vt:lpstr>Hierarchical Clustering</vt:lpstr>
      <vt:lpstr>Hierarchical Clustering</vt:lpstr>
      <vt:lpstr>Hierarchical Clustering</vt:lpstr>
      <vt:lpstr>Dendrogram. Leafs, fusing into branches</vt:lpstr>
      <vt:lpstr>Dendrogram</vt:lpstr>
      <vt:lpstr>Interpreting a Dendrogram</vt:lpstr>
      <vt:lpstr>Interpreting a Dendrogram</vt:lpstr>
      <vt:lpstr>Getting Clusters from a Dendrogram...Cuts</vt:lpstr>
      <vt:lpstr>Algorithm for Hierarchical Clustering</vt:lpstr>
      <vt:lpstr>PowerPoint Presentation</vt:lpstr>
      <vt:lpstr>Algorithm for Hierarchical Clustering</vt:lpstr>
      <vt:lpstr>Linkage in Hierarchical Clustering</vt:lpstr>
      <vt:lpstr>Algorithm for Hierarchical Clustering</vt:lpstr>
      <vt:lpstr>Linkage in Hierarchical Clustering</vt:lpstr>
      <vt:lpstr>Choice of Dissimilarity Measure</vt:lpstr>
      <vt:lpstr>Choice of Dissimilarity Measure</vt:lpstr>
      <vt:lpstr>Choice of Dissimilarity Measure</vt:lpstr>
      <vt:lpstr>Choice of Dissimilarity Measure</vt:lpstr>
      <vt:lpstr>Choice of Dissimilarity Measure, Scaling</vt:lpstr>
      <vt:lpstr>Validation</vt:lpstr>
      <vt:lpstr>PowerPoint Presentation</vt:lpstr>
      <vt:lpstr>End of Lecture #14</vt:lpstr>
    </vt:vector>
  </TitlesOfParts>
  <Company>UT Austin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1786</cp:revision>
  <cp:lastPrinted>2015-11-18T18:26:58Z</cp:lastPrinted>
  <dcterms:created xsi:type="dcterms:W3CDTF">2013-03-29T17:59:38Z</dcterms:created>
  <dcterms:modified xsi:type="dcterms:W3CDTF">2018-04-25T11:44:22Z</dcterms:modified>
</cp:coreProperties>
</file>